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09" r:id="rId2"/>
    <p:sldId id="310" r:id="rId3"/>
    <p:sldId id="311" r:id="rId4"/>
    <p:sldId id="312" r:id="rId5"/>
    <p:sldId id="259" r:id="rId6"/>
    <p:sldId id="314" r:id="rId7"/>
    <p:sldId id="315" r:id="rId8"/>
    <p:sldId id="258" r:id="rId9"/>
    <p:sldId id="265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6" r:id="rId21"/>
    <p:sldId id="273" r:id="rId22"/>
    <p:sldId id="290" r:id="rId23"/>
    <p:sldId id="274" r:id="rId24"/>
    <p:sldId id="275" r:id="rId25"/>
    <p:sldId id="276" r:id="rId26"/>
    <p:sldId id="277" r:id="rId27"/>
    <p:sldId id="288" r:id="rId28"/>
    <p:sldId id="317" r:id="rId29"/>
    <p:sldId id="278" r:id="rId30"/>
    <p:sldId id="279" r:id="rId31"/>
    <p:sldId id="280" r:id="rId32"/>
    <p:sldId id="281" r:id="rId33"/>
    <p:sldId id="282" r:id="rId34"/>
    <p:sldId id="257" r:id="rId35"/>
    <p:sldId id="260" r:id="rId36"/>
    <p:sldId id="306" r:id="rId37"/>
    <p:sldId id="283" r:id="rId38"/>
    <p:sldId id="287" r:id="rId39"/>
    <p:sldId id="293" r:id="rId40"/>
    <p:sldId id="294" r:id="rId41"/>
    <p:sldId id="292" r:id="rId42"/>
    <p:sldId id="291" r:id="rId43"/>
    <p:sldId id="289" r:id="rId44"/>
    <p:sldId id="284" r:id="rId45"/>
    <p:sldId id="307" r:id="rId46"/>
    <p:sldId id="308" r:id="rId47"/>
    <p:sldId id="285" r:id="rId48"/>
    <p:sldId id="296" r:id="rId49"/>
    <p:sldId id="297" r:id="rId50"/>
    <p:sldId id="299" r:id="rId51"/>
    <p:sldId id="300" r:id="rId52"/>
    <p:sldId id="298" r:id="rId53"/>
    <p:sldId id="301" r:id="rId54"/>
    <p:sldId id="302" r:id="rId55"/>
    <p:sldId id="295" r:id="rId56"/>
    <p:sldId id="304" r:id="rId57"/>
    <p:sldId id="303" r:id="rId58"/>
    <p:sldId id="313" r:id="rId59"/>
    <p:sldId id="31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47" autoAdjust="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46AC4-4CF5-4FCA-B4FE-AE8DD79BE8A2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F3F63-9FA6-4E0D-85D7-8276BA54C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400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F3F63-9FA6-4E0D-85D7-8276BA54C08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60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F3F63-9FA6-4E0D-85D7-8276BA54C086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78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F3F63-9FA6-4E0D-85D7-8276BA54C086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31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D522-BE20-427C-B24F-01C8CDCEC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89E9A-31C2-4EF2-8CC4-6A28A2776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F7963-0B34-44B1-B949-4E00B80A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6A3A9-7538-4787-9856-B298103C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9559F-E96D-4906-AFBC-B4ABE3B44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62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2A6-99F8-4D41-8C4B-00FAED68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3874B-A001-43A8-88B9-EE8360749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D28D3-2E38-42E5-8699-C08AE8A8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A8D5-82D3-4ACE-834C-8DB0A988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CBB20-7E42-4160-B058-72EC1CE6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81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5C4AE-2F3A-4AD3-A9CE-7AAA7BFFD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270F1-D052-4EFB-8F86-B41718742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5AB54-D10B-4412-9328-3B250241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7E778-5DBA-431D-B936-487C96E2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8F00-6557-4963-A2F7-A9257D4F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71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F7D2-6650-477E-80F3-6BD6AA7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3451A-FE66-447D-B3CB-3F9DEC120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F63C2-FC00-47CB-BE81-1F4605CD7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79418-91C7-4281-925A-827D917B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AB86-5263-4261-90AF-F0F9AB38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67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F4C9-3D38-42BF-85C3-081DAEC6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20F37-52BB-48B5-8A98-A71BE5867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9D48-D5F6-42E6-A82F-FB521D7C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34AC-EB14-4BA3-9511-79C59497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17BC-F369-44CB-A373-71D7A3FC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2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76DF-5E6E-44FD-83B5-2DAF7DF5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3D20-C6D5-4FA9-BA95-7750FEE5C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4F575-7029-4747-BAFD-089218806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28A93-B4A6-435D-99D0-EF23C4A1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6604A-7A8D-4B14-95A8-CA55DB87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B3255-C1DE-4C81-8A69-9FA73C2C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6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2016-D700-4F18-B47B-955D7260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517FF-806E-41A5-90E3-2406BC614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2CDDC-1DE0-4B90-A87F-5FBFC3EC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9B828-7170-491A-A0B0-FAAE22410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478C7-26CB-41C9-87DD-50393026F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F916C-E8FE-402E-B204-D730D8EC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9500F-EB2F-42A9-87CE-07DEAAEF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5721F9-F3E3-4EB8-A4E0-7E60FBA2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71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B612-9FBE-4929-A499-A0E1B39B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FBD37-A310-466E-ACD4-20C92971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FDF5B-4682-447E-814C-5B08E659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09BB6-D1AA-437F-82FA-4DC23991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8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D015B-8491-40E6-B809-D8C8CFCD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E18AF-54D0-4030-B23C-108C058A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24C11-A9B9-42B2-B521-EECFBAE5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10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F2E-569C-4728-9E00-91EAF2A3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A773-9DB2-4E6F-8E8E-A986FC9A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C8F3C-A177-496C-AFD1-2E686F62A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29462-E2DD-4FF8-8C62-CCF5872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494D6-79C6-40F7-A78F-1E8CFE41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7DCCD-32FD-4C2A-95B1-5C3C5360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83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C4F8-B750-4BB1-A131-F8E868B6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6F886-00A5-4E43-9808-D29E1B98A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F1CC6-6555-4657-8BA4-7B0357C1F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388DB-3DBC-442F-A10C-561C9762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2DBE4-E6B4-48B2-B069-4407A395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563EB-5595-4BEC-914A-7D77DB02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81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B7E02-D465-462D-AA0D-005DF398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5BAD5-8963-48C3-A69F-C8EA677E9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F1DA-E781-40E5-9590-F3BAE2F97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DB31A-DC57-4A7B-A23C-D94D61464A67}" type="datetimeFigureOut">
              <a:rPr lang="en-IN" smtClean="0"/>
              <a:t>18-08-2021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34290-9333-4A58-8D7C-51962C708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6616-BA62-407B-8A36-6CC0D9986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678A-8395-41EE-A2C8-59876FFB4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1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27279-5BD5-4791-9474-A16F66D84D07}"/>
              </a:ext>
            </a:extLst>
          </p:cNvPr>
          <p:cNvSpPr txBox="1"/>
          <p:nvPr/>
        </p:nvSpPr>
        <p:spPr>
          <a:xfrm>
            <a:off x="1177555" y="1840836"/>
            <a:ext cx="93061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E-retail factors for customer activation and retention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49939-7D37-4431-9DDE-2C236C2356B9}"/>
              </a:ext>
            </a:extLst>
          </p:cNvPr>
          <p:cNvSpPr txBox="1"/>
          <p:nvPr/>
        </p:nvSpPr>
        <p:spPr>
          <a:xfrm>
            <a:off x="5911702" y="485907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-Aneesha B Soman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8909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0F919B-83C2-4C0B-B28E-08CA1E33FFEF}"/>
              </a:ext>
            </a:extLst>
          </p:cNvPr>
          <p:cNvSpPr txBox="1"/>
          <p:nvPr/>
        </p:nvSpPr>
        <p:spPr>
          <a:xfrm>
            <a:off x="782197" y="400353"/>
            <a:ext cx="745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system quality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39CCB-0EBD-47B5-BA94-CDC08F8D99C2}"/>
              </a:ext>
            </a:extLst>
          </p:cNvPr>
          <p:cNvSpPr txBox="1"/>
          <p:nvPr/>
        </p:nvSpPr>
        <p:spPr>
          <a:xfrm>
            <a:off x="8747392" y="1487277"/>
            <a:ext cx="3062689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Largest number of online shopping done through Smartphone and least through tablet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7C33C-3E5C-4556-BA2F-1BD08764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827" y="3168642"/>
            <a:ext cx="2377646" cy="23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D2D3F-05AB-42C2-8A49-918AD3F2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8" y="1167437"/>
            <a:ext cx="830695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A1174-E78B-4DA8-AF20-49EB0B03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78" y="705294"/>
            <a:ext cx="7459116" cy="4572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E3B89-2195-4C4B-B18D-A278253928A6}"/>
              </a:ext>
            </a:extLst>
          </p:cNvPr>
          <p:cNvSpPr txBox="1"/>
          <p:nvPr/>
        </p:nvSpPr>
        <p:spPr>
          <a:xfrm>
            <a:off x="8657771" y="2068283"/>
            <a:ext cx="2823072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dirty="0"/>
              <a:t>Others is highest with 134 respondents for the device size</a:t>
            </a:r>
          </a:p>
        </p:txBody>
      </p:sp>
    </p:spTree>
    <p:extLst>
      <p:ext uri="{BB962C8B-B14F-4D97-AF65-F5344CB8AC3E}">
        <p14:creationId xmlns:p14="http://schemas.microsoft.com/office/powerpoint/2010/main" val="164388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A63754-02F0-4D70-9AF3-D4B30E688C99}"/>
              </a:ext>
            </a:extLst>
          </p:cNvPr>
          <p:cNvSpPr txBox="1"/>
          <p:nvPr/>
        </p:nvSpPr>
        <p:spPr>
          <a:xfrm>
            <a:off x="2696379" y="4227589"/>
            <a:ext cx="2646802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400" dirty="0"/>
              <a:t>Maximum OS used are Windows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B84CD-0E46-4CC5-9E55-3621AFBA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485" y="4234244"/>
            <a:ext cx="2638425" cy="1733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6B04D-3A9A-4134-85B0-F272DDFA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64" y="453407"/>
            <a:ext cx="944059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F7665-535D-4AD1-8A75-AD091B6C4BE7}"/>
              </a:ext>
            </a:extLst>
          </p:cNvPr>
          <p:cNvSpPr txBox="1"/>
          <p:nvPr/>
        </p:nvSpPr>
        <p:spPr>
          <a:xfrm>
            <a:off x="319489" y="253388"/>
            <a:ext cx="85711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Preference of Respondents and the system quality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14FCD-8BFF-4575-89BE-35BC4A65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4" y="1699938"/>
            <a:ext cx="4443925" cy="2144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836B79-597D-45C5-BFA7-0F37B90A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96" y="4020684"/>
            <a:ext cx="5350215" cy="2368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E2719-AEA4-499C-A558-6B37587AC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22" y="1281435"/>
            <a:ext cx="4971310" cy="25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1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61CE17-FD47-492B-B214-E3458F97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9" y="870332"/>
            <a:ext cx="11566692" cy="50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2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392CB-C2C7-475B-8C65-B6B645617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35" y="3683557"/>
            <a:ext cx="8811855" cy="2972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92637-A0E5-4196-B130-79F04D9F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989" y="202228"/>
            <a:ext cx="6797407" cy="3458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75E3-E089-4D8C-AEF4-1947B10780A4}"/>
              </a:ext>
            </a:extLst>
          </p:cNvPr>
          <p:cNvSpPr txBox="1"/>
          <p:nvPr/>
        </p:nvSpPr>
        <p:spPr>
          <a:xfrm>
            <a:off x="495759" y="202228"/>
            <a:ext cx="3161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use websites and the device they used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3F735-0876-4AC6-800D-FBF9AB38583A}"/>
              </a:ext>
            </a:extLst>
          </p:cNvPr>
          <p:cNvSpPr txBox="1"/>
          <p:nvPr/>
        </p:nvSpPr>
        <p:spPr>
          <a:xfrm>
            <a:off x="572877" y="2060154"/>
            <a:ext cx="27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the device is most suited for the website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83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55607-42F7-42FD-8FAD-851816C74052}"/>
              </a:ext>
            </a:extLst>
          </p:cNvPr>
          <p:cNvSpPr txBox="1"/>
          <p:nvPr/>
        </p:nvSpPr>
        <p:spPr>
          <a:xfrm>
            <a:off x="2915521" y="182882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8BF55-0E29-46ED-80E9-7799447B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13" y="4740235"/>
            <a:ext cx="2884081" cy="1791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666DA-C0CC-4233-B2D9-411B77D6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28" y="3132682"/>
            <a:ext cx="3276218" cy="1518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3B9D7-8B0C-4053-B873-24EC38BA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3" y="3132682"/>
            <a:ext cx="3892656" cy="19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1669C-AC24-4FE4-B698-8565549D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152" y="4638101"/>
            <a:ext cx="9004660" cy="2219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99111-690E-4EF6-9A9D-A886697D2B5A}"/>
              </a:ext>
            </a:extLst>
          </p:cNvPr>
          <p:cNvSpPr txBox="1"/>
          <p:nvPr/>
        </p:nvSpPr>
        <p:spPr>
          <a:xfrm>
            <a:off x="5937912" y="275718"/>
            <a:ext cx="3944398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dirty="0"/>
              <a:t>The readability of the product information is very significant as above 164 people have expressed how important it is to them. If not readable they are abandoning the bag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F990B-114D-4FD4-B77A-48863326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50" y="1988561"/>
            <a:ext cx="8449937" cy="2535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F0C3F-482F-445E-8A2E-979740853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03"/>
            <a:ext cx="3467616" cy="19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8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ACA9C-E4D9-4141-99EB-EBC8C90A0A90}"/>
              </a:ext>
            </a:extLst>
          </p:cNvPr>
          <p:cNvSpPr txBox="1"/>
          <p:nvPr/>
        </p:nvSpPr>
        <p:spPr>
          <a:xfrm>
            <a:off x="319489" y="176270"/>
            <a:ext cx="4450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Clarity of content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FF717-6E3F-425F-B534-1FBD838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13" y="4293394"/>
            <a:ext cx="9066882" cy="215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3BACD3-7BD7-4703-A5C0-40BA61CF620A}"/>
              </a:ext>
            </a:extLst>
          </p:cNvPr>
          <p:cNvSpPr txBox="1"/>
          <p:nvPr/>
        </p:nvSpPr>
        <p:spPr>
          <a:xfrm>
            <a:off x="6896559" y="1681594"/>
            <a:ext cx="47510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The DETAILS of the product information is very significant as above 132 people have expressed how important it is to </a:t>
            </a:r>
            <a:r>
              <a:rPr lang="en-IN" sz="2000" dirty="0" err="1"/>
              <a:t>them.If</a:t>
            </a:r>
            <a:r>
              <a:rPr lang="en-IN" sz="2000" dirty="0"/>
              <a:t> details are not proper then they are abandoning the bag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A1E65-98AC-4D71-B9E7-3445C065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7" y="1066461"/>
            <a:ext cx="5702123" cy="29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3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D8851-28F9-4C2E-AC12-917636DEA04E}"/>
              </a:ext>
            </a:extLst>
          </p:cNvPr>
          <p:cNvSpPr txBox="1"/>
          <p:nvPr/>
        </p:nvSpPr>
        <p:spPr>
          <a:xfrm>
            <a:off x="0" y="21728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Complete, relevant description information of products websites/apps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ABD9-7274-406E-862A-30F0FF07D66A}"/>
              </a:ext>
            </a:extLst>
          </p:cNvPr>
          <p:cNvSpPr txBox="1"/>
          <p:nvPr/>
        </p:nvSpPr>
        <p:spPr>
          <a:xfrm>
            <a:off x="503106" y="5013012"/>
            <a:ext cx="10513762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respondents strongly agree the significance of relevant product </a:t>
            </a:r>
            <a:r>
              <a:rPr lang="en-US" sz="2400" dirty="0" err="1"/>
              <a:t>descrition</a:t>
            </a:r>
            <a:r>
              <a:rPr lang="en-US" sz="2400" dirty="0"/>
              <a:t> With complete description, the user friendly interface is being impacted</a:t>
            </a:r>
          </a:p>
          <a:p>
            <a:r>
              <a:rPr lang="en-IN" sz="2400" dirty="0"/>
              <a:t>Flipkart gives the best description and then Amazon.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5F7CB-2B8C-4608-81FE-BA4F5C62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0" y="1000094"/>
            <a:ext cx="7757610" cy="375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9DE9F-0509-4060-8CB8-222479F1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89" y="1475657"/>
            <a:ext cx="3977208" cy="25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BAD30-339C-40F4-B710-7198516D19EB}"/>
              </a:ext>
            </a:extLst>
          </p:cNvPr>
          <p:cNvSpPr txBox="1"/>
          <p:nvPr/>
        </p:nvSpPr>
        <p:spPr>
          <a:xfrm>
            <a:off x="499730" y="350875"/>
            <a:ext cx="8931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used by respondent during customer activation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8D0A9-1416-4855-AA4C-166E0055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17" y="1780950"/>
            <a:ext cx="8563252" cy="2780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F5F071-3449-431C-8E1A-192396182717}"/>
              </a:ext>
            </a:extLst>
          </p:cNvPr>
          <p:cNvSpPr txBox="1"/>
          <p:nvPr/>
        </p:nvSpPr>
        <p:spPr>
          <a:xfrm>
            <a:off x="1722473" y="4699591"/>
            <a:ext cx="9303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 engine has been the primary usage during the first attempt to reach site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374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32069-1D54-4349-8F15-90C7DB7A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4" y="2577947"/>
            <a:ext cx="7542882" cy="2065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3B374-B864-401F-A1BB-BCEE88EFF9C9}"/>
              </a:ext>
            </a:extLst>
          </p:cNvPr>
          <p:cNvSpPr txBox="1"/>
          <p:nvPr/>
        </p:nvSpPr>
        <p:spPr>
          <a:xfrm>
            <a:off x="1806768" y="5070514"/>
            <a:ext cx="3349128" cy="9474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Displaying the quality of the product is very important for customer gratification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FF84C9-B107-4EB0-959A-4429DEED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94" y="530378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Relationship between product information and gratification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065EA-2D9E-484D-9265-5346C854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57" y="2005070"/>
            <a:ext cx="3586449" cy="23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3F1CC-2010-4541-A6C7-ACD0F46A91D0}"/>
              </a:ext>
            </a:extLst>
          </p:cNvPr>
          <p:cNvSpPr txBox="1"/>
          <p:nvPr/>
        </p:nvSpPr>
        <p:spPr>
          <a:xfrm>
            <a:off x="5277079" y="377797"/>
            <a:ext cx="6345715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and </a:t>
            </a:r>
            <a:r>
              <a:rPr lang="en-US" dirty="0" err="1"/>
              <a:t>flipkart</a:t>
            </a:r>
            <a:r>
              <a:rPr lang="en-US" dirty="0"/>
              <a:t> are having the best visual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visual appealing is impacting the User Friendly </a:t>
            </a:r>
            <a:r>
              <a:rPr lang="en-IN" dirty="0" err="1"/>
              <a:t>intercace</a:t>
            </a:r>
            <a:r>
              <a:rPr lang="en-IN" dirty="0"/>
              <a:t> of the website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impacting much as a factor to be chosen again by the customer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98DCB-F701-4ED1-AC83-30463948D273}"/>
              </a:ext>
            </a:extLst>
          </p:cNvPr>
          <p:cNvSpPr txBox="1"/>
          <p:nvPr/>
        </p:nvSpPr>
        <p:spPr>
          <a:xfrm>
            <a:off x="187286" y="297455"/>
            <a:ext cx="5089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appealing web-page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17500-2DDA-4D3A-B744-195DF8AF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6" y="2335576"/>
            <a:ext cx="8823196" cy="43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22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D8DE1-BFE8-4C0C-B458-6A746474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5" y="282107"/>
            <a:ext cx="6614790" cy="3090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34887-FEDC-4A3B-A721-79632B7F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09" y="4078995"/>
            <a:ext cx="11182120" cy="2159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1129B-8EFE-46DA-A504-BE065BDAA4EF}"/>
              </a:ext>
            </a:extLst>
          </p:cNvPr>
          <p:cNvSpPr txBox="1"/>
          <p:nvPr/>
        </p:nvSpPr>
        <p:spPr>
          <a:xfrm>
            <a:off x="7094864" y="1145754"/>
            <a:ext cx="388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appeal has less impact on recommendation to a friend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336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EF721-C661-497B-976B-FF39877A6577}"/>
              </a:ext>
            </a:extLst>
          </p:cNvPr>
          <p:cNvSpPr txBox="1"/>
          <p:nvPr/>
        </p:nvSpPr>
        <p:spPr>
          <a:xfrm>
            <a:off x="3051672" y="1255923"/>
            <a:ext cx="70507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QUALITY</a:t>
            </a:r>
            <a:endParaRPr lang="en-IN" sz="6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A0D0A-1E38-447E-BC1E-2537D4C1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78" y="3256573"/>
            <a:ext cx="3524613" cy="2141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953F3-2444-4862-B382-AFD0C69B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988" y="3145290"/>
            <a:ext cx="4716424" cy="245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7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D77608-1AA7-4E5B-81AA-CCEE9D03F0D5}"/>
              </a:ext>
            </a:extLst>
          </p:cNvPr>
          <p:cNvSpPr txBox="1"/>
          <p:nvPr/>
        </p:nvSpPr>
        <p:spPr>
          <a:xfrm>
            <a:off x="691309" y="525921"/>
            <a:ext cx="60978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EEB2E-A8B5-411D-A742-8E27AE54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1" y="1842554"/>
            <a:ext cx="9159971" cy="4734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A7399-2C34-464F-A1DD-40629D24C034}"/>
              </a:ext>
            </a:extLst>
          </p:cNvPr>
          <p:cNvSpPr txBox="1"/>
          <p:nvPr/>
        </p:nvSpPr>
        <p:spPr>
          <a:xfrm>
            <a:off x="5265508" y="756753"/>
            <a:ext cx="652254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dirty="0"/>
              <a:t>It is very important for an individual to have privacy and the highest privacy of customer information is seen in amazon</a:t>
            </a:r>
          </a:p>
        </p:txBody>
      </p:sp>
    </p:spTree>
    <p:extLst>
      <p:ext uri="{BB962C8B-B14F-4D97-AF65-F5344CB8AC3E}">
        <p14:creationId xmlns:p14="http://schemas.microsoft.com/office/powerpoint/2010/main" val="252273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B2AB7-0509-4D27-9128-A8FC349DA89A}"/>
              </a:ext>
            </a:extLst>
          </p:cNvPr>
          <p:cNvSpPr txBox="1"/>
          <p:nvPr/>
        </p:nvSpPr>
        <p:spPr>
          <a:xfrm>
            <a:off x="132203" y="261743"/>
            <a:ext cx="1164482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Highest privacy of customer financial information and perceived trustworthiness is also seen in amazon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202AC-8BF5-4220-A44B-0A8A806F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629"/>
            <a:ext cx="12192000" cy="58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1277B-E39D-4D04-9E15-1E0374FE8E00}"/>
              </a:ext>
            </a:extLst>
          </p:cNvPr>
          <p:cNvSpPr txBox="1"/>
          <p:nvPr/>
        </p:nvSpPr>
        <p:spPr>
          <a:xfrm>
            <a:off x="605928" y="363557"/>
            <a:ext cx="467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TRUST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AB46-D068-4065-BB91-A0A664C3D4BF}"/>
              </a:ext>
            </a:extLst>
          </p:cNvPr>
          <p:cNvSpPr txBox="1"/>
          <p:nvPr/>
        </p:nvSpPr>
        <p:spPr>
          <a:xfrm>
            <a:off x="7931516" y="2176248"/>
            <a:ext cx="376776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Amazon is the most trust worthy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B702E-250F-4EAA-B1DB-08C2EF55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6" y="1408073"/>
            <a:ext cx="7601010" cy="1905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BB62B-86D0-4651-ADC8-62BA9317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06" y="3908857"/>
            <a:ext cx="10145584" cy="23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FFD17-9948-42E2-B406-495D561E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406250"/>
            <a:ext cx="9331287" cy="2384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A8B0C-01C7-4E07-9EAC-707B6820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896" y="3184554"/>
            <a:ext cx="9151133" cy="2202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641DF-C80F-467D-BA1C-7A541D4DEB65}"/>
              </a:ext>
            </a:extLst>
          </p:cNvPr>
          <p:cNvSpPr txBox="1"/>
          <p:nvPr/>
        </p:nvSpPr>
        <p:spPr>
          <a:xfrm>
            <a:off x="1399142" y="5849957"/>
            <a:ext cx="672028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 satisfaction is directly proportional to trust that the product will be delivered in the proper amount of 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449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FB140B-E37F-4ECF-B5D3-B0CB835CCCC5}"/>
              </a:ext>
            </a:extLst>
          </p:cNvPr>
          <p:cNvSpPr txBox="1"/>
          <p:nvPr/>
        </p:nvSpPr>
        <p:spPr>
          <a:xfrm>
            <a:off x="2101468" y="999647"/>
            <a:ext cx="6097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Monetary savings/Net benefit</a:t>
            </a:r>
          </a:p>
        </p:txBody>
      </p:sp>
      <p:pic>
        <p:nvPicPr>
          <p:cNvPr id="1026" name="Picture 2" descr="How saving money brings happiness in your life!">
            <a:extLst>
              <a:ext uri="{FF2B5EF4-FFF2-40B4-BE49-F238E27FC236}">
                <a16:creationId xmlns:a16="http://schemas.microsoft.com/office/drawing/2014/main" id="{5635AD56-F34F-4A24-9D8F-3254C3751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53" y="300085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95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812691-7477-4C19-95CB-40001EB7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4" y="1691088"/>
            <a:ext cx="11940450" cy="2945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1FECA-978E-4F84-90FA-8D59DFC3A7CD}"/>
              </a:ext>
            </a:extLst>
          </p:cNvPr>
          <p:cNvSpPr txBox="1"/>
          <p:nvPr/>
        </p:nvSpPr>
        <p:spPr>
          <a:xfrm>
            <a:off x="892366" y="4957590"/>
            <a:ext cx="848298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is a wide proportion who does not need the product comparison and check net benefit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6317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2B2827-070E-4218-A420-A8E9F2FBEB5F}"/>
              </a:ext>
            </a:extLst>
          </p:cNvPr>
          <p:cNvSpPr txBox="1"/>
          <p:nvPr/>
        </p:nvSpPr>
        <p:spPr>
          <a:xfrm>
            <a:off x="340243" y="382772"/>
            <a:ext cx="1185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used by customer in 2</a:t>
            </a:r>
            <a:r>
              <a:rPr lang="en-US" sz="36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time(Customer Retention)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AE2AC-3781-46C4-B1D6-BCB1D689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1" y="1282322"/>
            <a:ext cx="7655876" cy="334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77E6C-4217-42BB-9F1B-982511DDB5D1}"/>
              </a:ext>
            </a:extLst>
          </p:cNvPr>
          <p:cNvSpPr txBox="1"/>
          <p:nvPr/>
        </p:nvSpPr>
        <p:spPr>
          <a:xfrm>
            <a:off x="499730" y="4616277"/>
            <a:ext cx="10175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/>
          </a:p>
          <a:p>
            <a:r>
              <a:rPr lang="en-IN" sz="2400" dirty="0"/>
              <a:t>In the second time, the method has search engines usage but also an equal usage of Via application</a:t>
            </a:r>
          </a:p>
        </p:txBody>
      </p:sp>
    </p:spTree>
    <p:extLst>
      <p:ext uri="{BB962C8B-B14F-4D97-AF65-F5344CB8AC3E}">
        <p14:creationId xmlns:p14="http://schemas.microsoft.com/office/powerpoint/2010/main" val="208428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21B9A-070C-433E-85C9-11B3DB73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472"/>
            <a:ext cx="12192000" cy="3117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CAAFA-1143-4970-A8F7-33EA021E1BAA}"/>
              </a:ext>
            </a:extLst>
          </p:cNvPr>
          <p:cNvSpPr txBox="1"/>
          <p:nvPr/>
        </p:nvSpPr>
        <p:spPr>
          <a:xfrm>
            <a:off x="1399141" y="4668531"/>
            <a:ext cx="707282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large proportion of people is indifferent to the monetary benefits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6AB70-2ED2-4F64-B0BB-00A15C8B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083" y="447574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4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CABB5-4874-4209-B6A3-2A22D7E1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" y="2760680"/>
            <a:ext cx="11255566" cy="2889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8CE45-6187-4CC3-AB5A-C9B2015F0E63}"/>
              </a:ext>
            </a:extLst>
          </p:cNvPr>
          <p:cNvSpPr txBox="1"/>
          <p:nvPr/>
        </p:nvSpPr>
        <p:spPr>
          <a:xfrm>
            <a:off x="1443209" y="5855789"/>
            <a:ext cx="830671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 large section is indifferent to loyalty </a:t>
            </a:r>
            <a:r>
              <a:rPr lang="en-US" sz="2400" dirty="0" err="1"/>
              <a:t>programmes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EB2E7-5C7A-4CF4-BFA7-51774F61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74" y="74726"/>
            <a:ext cx="3307308" cy="2583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2C80F-42A7-4887-B041-6DD72A5C2508}"/>
              </a:ext>
            </a:extLst>
          </p:cNvPr>
          <p:cNvSpPr txBox="1"/>
          <p:nvPr/>
        </p:nvSpPr>
        <p:spPr>
          <a:xfrm>
            <a:off x="788417" y="649995"/>
            <a:ext cx="503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Access to loyalty programs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377673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A8129-0488-4E41-9E80-C389E1BA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70" y="1553285"/>
            <a:ext cx="9419422" cy="4021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2A3B7-2E3E-4709-B624-D912541DFA7E}"/>
              </a:ext>
            </a:extLst>
          </p:cNvPr>
          <p:cNvSpPr txBox="1"/>
          <p:nvPr/>
        </p:nvSpPr>
        <p:spPr>
          <a:xfrm>
            <a:off x="583895" y="231354"/>
            <a:ext cx="6004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CARE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5FA8C-B350-4026-8B91-05705DE6B9BA}"/>
              </a:ext>
            </a:extLst>
          </p:cNvPr>
          <p:cNvSpPr txBox="1"/>
          <p:nvPr/>
        </p:nvSpPr>
        <p:spPr>
          <a:xfrm>
            <a:off x="2126255" y="5794872"/>
            <a:ext cx="7425369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There is a high need for several communication channels and Amazon is the best in online assistance through several communication channels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3038-BEA2-499C-80C7-AFF70DA38FD9}"/>
              </a:ext>
            </a:extLst>
          </p:cNvPr>
          <p:cNvSpPr txBox="1"/>
          <p:nvPr/>
        </p:nvSpPr>
        <p:spPr>
          <a:xfrm>
            <a:off x="440674" y="1134737"/>
            <a:ext cx="6235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several communication channels: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3D568-F5AC-4CC5-8549-FE38B27C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25" y="28614"/>
            <a:ext cx="3495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9C546-CF50-4FA3-8729-C25A3398BEFA}"/>
              </a:ext>
            </a:extLst>
          </p:cNvPr>
          <p:cNvSpPr txBox="1"/>
          <p:nvPr/>
        </p:nvSpPr>
        <p:spPr>
          <a:xfrm>
            <a:off x="385590" y="264833"/>
            <a:ext cx="6654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Empathy (readiness to assist with queries) towards the customers: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7EB62-C6DB-4EBA-83F1-C36092A0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6510"/>
            <a:ext cx="12192000" cy="289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A39ED-13ED-4774-932A-2228626E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539" y="0"/>
            <a:ext cx="3446453" cy="2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03A5-7600-4323-B602-D569BDE3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Customer satisfaction increases, then these increases: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FC4C7-C5C1-4D10-AE8B-6C4ADB2FDD1D}"/>
              </a:ext>
            </a:extLst>
          </p:cNvPr>
          <p:cNvSpPr/>
          <p:nvPr/>
        </p:nvSpPr>
        <p:spPr>
          <a:xfrm>
            <a:off x="619760" y="2062480"/>
            <a:ext cx="3921760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Purchase/customer activation</a:t>
            </a:r>
            <a:endParaRPr lang="en-IN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56173-34FE-4989-9C2A-BE71388D4562}"/>
              </a:ext>
            </a:extLst>
          </p:cNvPr>
          <p:cNvSpPr/>
          <p:nvPr/>
        </p:nvSpPr>
        <p:spPr>
          <a:xfrm>
            <a:off x="5862918" y="2062480"/>
            <a:ext cx="5827058" cy="1366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Repurchase Intention/</a:t>
            </a:r>
            <a:r>
              <a:rPr lang="en-US" sz="3200" dirty="0" err="1"/>
              <a:t>CustomerReRetention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25F56-46A2-4D5E-BA75-74AAE33790B9}"/>
              </a:ext>
            </a:extLst>
          </p:cNvPr>
          <p:cNvSpPr/>
          <p:nvPr/>
        </p:nvSpPr>
        <p:spPr>
          <a:xfrm>
            <a:off x="3327100" y="4246338"/>
            <a:ext cx="3817770" cy="1366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Customer Loyalty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45216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661D-E337-4201-8F83-E07BB52E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C62E-57C7-4BDF-BE79-666561CE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15"/>
            <a:ext cx="11353800" cy="53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0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74E1-B6C8-4B65-9028-A8CF72A0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93" y="1807535"/>
            <a:ext cx="5497033" cy="203081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HEDONIC VALUE</a:t>
            </a:r>
            <a:endParaRPr lang="en-IN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726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72CB-69E3-4AD5-B419-B388D547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012" y="422178"/>
            <a:ext cx="4527014" cy="13255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Gratification</a:t>
            </a:r>
            <a:endParaRPr lang="en-IN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7B288-8042-41F2-8351-98E9CE58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3" y="2523989"/>
            <a:ext cx="7679205" cy="1963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2C4BA-D8B1-4A12-B8D4-6BAF4D7CE538}"/>
              </a:ext>
            </a:extLst>
          </p:cNvPr>
          <p:cNvSpPr txBox="1"/>
          <p:nvPr/>
        </p:nvSpPr>
        <p:spPr>
          <a:xfrm>
            <a:off x="7679205" y="2476292"/>
            <a:ext cx="4233232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000" dirty="0"/>
              <a:t>There is a large section of respondents who are indifferent about shopping online and also many who strongly disagree that enjoyment is not present in shopping 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BFAE7-84E3-4AA0-B02F-964FC83B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31" y="5032114"/>
            <a:ext cx="7679205" cy="1737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C5ACD6-1E92-4312-9076-3B3CEBA8C648}"/>
              </a:ext>
            </a:extLst>
          </p:cNvPr>
          <p:cNvSpPr txBox="1"/>
          <p:nvPr/>
        </p:nvSpPr>
        <p:spPr>
          <a:xfrm>
            <a:off x="8775853" y="5439022"/>
            <a:ext cx="257794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 and replacement is very important for shopping online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021D5-30D2-4102-AC3B-D18B2C492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6" y="103066"/>
            <a:ext cx="1963788" cy="19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8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CA1E9-91B5-447E-939C-89DAAEAE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612"/>
            <a:ext cx="9178547" cy="2065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C667D-8722-492F-A02D-9871D866858B}"/>
              </a:ext>
            </a:extLst>
          </p:cNvPr>
          <p:cNvSpPr txBox="1"/>
          <p:nvPr/>
        </p:nvSpPr>
        <p:spPr>
          <a:xfrm>
            <a:off x="8732703" y="1549032"/>
            <a:ext cx="345929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Customers derive satisfaction only when the website quality is good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ABFC7-1318-427A-AF5C-B99F07D4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42" y="4064146"/>
            <a:ext cx="7542882" cy="2065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D8047-539B-476D-8E85-43F3404AEAAF}"/>
              </a:ext>
            </a:extLst>
          </p:cNvPr>
          <p:cNvSpPr txBox="1"/>
          <p:nvPr/>
        </p:nvSpPr>
        <p:spPr>
          <a:xfrm>
            <a:off x="8560106" y="4805030"/>
            <a:ext cx="3349128" cy="9474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Displaying the quality of the product is very important for customer gratification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230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52E38-0ACC-4200-B1FE-E9DA02E9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02"/>
            <a:ext cx="12192000" cy="3293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A12D0-9CB9-4525-9159-875B7427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88" y="3524817"/>
            <a:ext cx="6277851" cy="2562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C0661-245B-4D06-A778-BB59E260BD5C}"/>
              </a:ext>
            </a:extLst>
          </p:cNvPr>
          <p:cNvSpPr txBox="1"/>
          <p:nvPr/>
        </p:nvSpPr>
        <p:spPr>
          <a:xfrm>
            <a:off x="7218839" y="4045023"/>
            <a:ext cx="3877478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400" dirty="0"/>
              <a:t>Mostly people </a:t>
            </a:r>
            <a:r>
              <a:rPr lang="en-IN" sz="2400" dirty="0" err="1"/>
              <a:t>dont</a:t>
            </a:r>
            <a:r>
              <a:rPr lang="en-IN" sz="2400" dirty="0"/>
              <a:t> get affected emotionally by which online store they buy from as they have no much attachment to it</a:t>
            </a:r>
          </a:p>
        </p:txBody>
      </p:sp>
    </p:spTree>
    <p:extLst>
      <p:ext uri="{BB962C8B-B14F-4D97-AF65-F5344CB8AC3E}">
        <p14:creationId xmlns:p14="http://schemas.microsoft.com/office/powerpoint/2010/main" val="143100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AD2F8-4156-4C14-BD95-1C2D20AF0EF8}"/>
              </a:ext>
            </a:extLst>
          </p:cNvPr>
          <p:cNvSpPr txBox="1"/>
          <p:nvPr/>
        </p:nvSpPr>
        <p:spPr>
          <a:xfrm>
            <a:off x="510363" y="616688"/>
            <a:ext cx="8355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i="0" dirty="0">
                <a:solidFill>
                  <a:srgbClr val="000000"/>
                </a:solidFill>
                <a:effectLst/>
                <a:latin typeface="Helvetica Neue"/>
              </a:rPr>
              <a:t>Factors hindering the customer activation</a:t>
            </a:r>
          </a:p>
          <a:p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4F39-D48A-423D-9A69-3F328527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9" y="1590258"/>
            <a:ext cx="7331066" cy="350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341A4-BC80-4701-9B0E-7049B75546C9}"/>
              </a:ext>
            </a:extLst>
          </p:cNvPr>
          <p:cNvSpPr txBox="1"/>
          <p:nvPr/>
        </p:nvSpPr>
        <p:spPr>
          <a:xfrm>
            <a:off x="8056821" y="2228671"/>
            <a:ext cx="31605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Maximum people and the highest frequency of dropping the bag is because of Better alternative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72529-E883-4EC5-AA74-7B119068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21" y="4086875"/>
            <a:ext cx="30003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6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2F00-2A3B-400B-AECD-68974F8A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78" y="0"/>
            <a:ext cx="2378725" cy="1325563"/>
          </a:xfrm>
        </p:spPr>
        <p:txBody>
          <a:bodyPr>
            <a:norm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</a:t>
            </a:r>
            <a:endParaRPr lang="en-IN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0046F-F22D-496D-86AC-B492CC7A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753"/>
            <a:ext cx="12041280" cy="311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09DB6-DDD3-4702-9231-BFD9DD09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4629053"/>
            <a:ext cx="4440131" cy="185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1712FB-F7CB-46C1-AC05-3C053BF0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69" y="0"/>
            <a:ext cx="3028721" cy="1311007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Deal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EE8F6-EAD0-48C8-A84A-F886DDD5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5" y="1114882"/>
            <a:ext cx="1613052" cy="806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B763B-DE53-475C-9782-7C76AB33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1" y="4936591"/>
            <a:ext cx="4060477" cy="1921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71111-6A4B-4A4F-8739-346996232816}"/>
              </a:ext>
            </a:extLst>
          </p:cNvPr>
          <p:cNvSpPr txBox="1"/>
          <p:nvPr/>
        </p:nvSpPr>
        <p:spPr>
          <a:xfrm>
            <a:off x="5171659" y="5448659"/>
            <a:ext cx="6174954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000" dirty="0"/>
              <a:t>Wide variety of products to choose from is </a:t>
            </a:r>
            <a:r>
              <a:rPr lang="en-IN" sz="2000" dirty="0" err="1"/>
              <a:t>siginificant</a:t>
            </a:r>
            <a:r>
              <a:rPr lang="en-IN" sz="2000" dirty="0"/>
              <a:t> for taking decisions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75A1A-2147-4BDA-8F2A-59CE32A16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41898"/>
            <a:ext cx="8681292" cy="2111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F23A47-1D41-453C-B557-24A9F9D01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790" y="138719"/>
            <a:ext cx="8440186" cy="21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98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7A1D-6277-4A3F-8B38-A1B384AC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03304" cy="1325563"/>
          </a:xfrm>
        </p:spPr>
        <p:txBody>
          <a:bodyPr>
            <a:normAutofit/>
          </a:bodyPr>
          <a:lstStyle/>
          <a:p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</a:t>
            </a:r>
            <a:endParaRPr lang="en-IN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575E6-C1E1-4844-BAAD-4D106895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287" y="64131"/>
            <a:ext cx="3782403" cy="252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B6DF4-A7CE-4823-B2DC-EB62420A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4" y="1951380"/>
            <a:ext cx="8362415" cy="1981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FD80C-05EC-41FE-8F79-550FF6B6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23" y="4030103"/>
            <a:ext cx="4964735" cy="2358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A5135-CAAF-4EFF-89ED-B5BB5CE3465C}"/>
              </a:ext>
            </a:extLst>
          </p:cNvPr>
          <p:cNvSpPr txBox="1"/>
          <p:nvPr/>
        </p:nvSpPr>
        <p:spPr>
          <a:xfrm>
            <a:off x="7105880" y="4407152"/>
            <a:ext cx="3415228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There is ease in patronizing a retailer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54446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55E04-8FF4-4012-81E7-CFEEF2F3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7" y="562105"/>
            <a:ext cx="9981281" cy="2433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BAF4B-5508-4339-883B-6D1AE799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18" y="3673960"/>
            <a:ext cx="4524966" cy="2221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309369-36BB-40BE-A64D-2620405C505F}"/>
              </a:ext>
            </a:extLst>
          </p:cNvPr>
          <p:cNvSpPr txBox="1"/>
          <p:nvPr/>
        </p:nvSpPr>
        <p:spPr>
          <a:xfrm>
            <a:off x="6400800" y="4042261"/>
            <a:ext cx="5134995" cy="101566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It is not an accepted idea among respondent,</a:t>
            </a:r>
          </a:p>
          <a:p>
            <a:r>
              <a:rPr lang="en-US" sz="2000" dirty="0"/>
              <a:t>That online shopping increases the social status</a:t>
            </a:r>
          </a:p>
          <a:p>
            <a:r>
              <a:rPr lang="en-US" sz="2000" dirty="0"/>
              <a:t>Most of the people are indifferent to it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07574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47A7-D98C-431B-A86B-CD9B6C6A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Adventure</a:t>
            </a:r>
            <a:endParaRPr lang="en-IN" sz="6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967D9-A733-4DC9-810C-5CE5D4A3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563"/>
            <a:ext cx="11248222" cy="284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ADAE9-5BAA-46FD-93CC-A8B028D0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314" y="84226"/>
            <a:ext cx="2218582" cy="1665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C84B7-1521-4C7F-B50A-522153BF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74" y="4870201"/>
            <a:ext cx="4059639" cy="1877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D1853-B4A8-4C37-8BE1-ED7B7F2B984F}"/>
              </a:ext>
            </a:extLst>
          </p:cNvPr>
          <p:cNvSpPr txBox="1"/>
          <p:nvPr/>
        </p:nvSpPr>
        <p:spPr>
          <a:xfrm>
            <a:off x="4758371" y="4928824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Eventhough</a:t>
            </a:r>
            <a:r>
              <a:rPr lang="en-IN" dirty="0"/>
              <a:t> some respondents respond they come into the website for adventure in some small sense. But There is also a large number of respondent were indifferent to it</a:t>
            </a:r>
          </a:p>
        </p:txBody>
      </p:sp>
    </p:spTree>
    <p:extLst>
      <p:ext uri="{BB962C8B-B14F-4D97-AF65-F5344CB8AC3E}">
        <p14:creationId xmlns:p14="http://schemas.microsoft.com/office/powerpoint/2010/main" val="4047760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D3EB-06A1-4375-A32E-8CA728E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061" y="1960008"/>
            <a:ext cx="6719776" cy="165506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 VALUES</a:t>
            </a:r>
            <a:endParaRPr lang="en-IN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87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D6E4-E3E6-48A6-BC9C-D8287AEC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Product offers</a:t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96A70-64C9-41C0-BAA2-D33E902EF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818"/>
            <a:ext cx="12192000" cy="37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6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43BD-47B6-4F17-B02E-7C0F3737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79" y="131208"/>
            <a:ext cx="3351028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CONVINENCE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879D4-90CE-4DDA-8A16-C1F45771E716}"/>
              </a:ext>
            </a:extLst>
          </p:cNvPr>
          <p:cNvSpPr/>
          <p:nvPr/>
        </p:nvSpPr>
        <p:spPr>
          <a:xfrm>
            <a:off x="1743739" y="3338736"/>
            <a:ext cx="3115340" cy="82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Time taken to log in</a:t>
            </a:r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F2B68-EE7E-42CE-8852-4475366E0F96}"/>
              </a:ext>
            </a:extLst>
          </p:cNvPr>
          <p:cNvSpPr/>
          <p:nvPr/>
        </p:nvSpPr>
        <p:spPr>
          <a:xfrm>
            <a:off x="446567" y="1690688"/>
            <a:ext cx="3157870" cy="91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 Friendliness of the </a:t>
            </a:r>
            <a:r>
              <a:rPr lang="en-US" sz="2000" dirty="0" err="1"/>
              <a:t>the</a:t>
            </a:r>
            <a:r>
              <a:rPr lang="en-US" sz="2000" dirty="0"/>
              <a:t> website</a:t>
            </a:r>
            <a:endParaRPr lang="en-I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A9031-3248-43DB-AD4F-9FF0291D3915}"/>
              </a:ext>
            </a:extLst>
          </p:cNvPr>
          <p:cNvSpPr/>
          <p:nvPr/>
        </p:nvSpPr>
        <p:spPr>
          <a:xfrm>
            <a:off x="4602125" y="1690688"/>
            <a:ext cx="2987749" cy="999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Ease of navigation in website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C0FA2-FA3D-47B5-B6CC-001A5543CA60}"/>
              </a:ext>
            </a:extLst>
          </p:cNvPr>
          <p:cNvSpPr/>
          <p:nvPr/>
        </p:nvSpPr>
        <p:spPr>
          <a:xfrm>
            <a:off x="8569842" y="1733218"/>
            <a:ext cx="2987749" cy="956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flexibility</a:t>
            </a:r>
            <a:endParaRPr lang="en-I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EACA2-E196-41BB-A80A-789F7C436A9C}"/>
              </a:ext>
            </a:extLst>
          </p:cNvPr>
          <p:cNvSpPr/>
          <p:nvPr/>
        </p:nvSpPr>
        <p:spPr>
          <a:xfrm>
            <a:off x="6911163" y="3338623"/>
            <a:ext cx="3083442" cy="82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Payment methods</a:t>
            </a:r>
            <a:endParaRPr lang="en-I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4C651-A203-4F45-8A00-A84D5128B05F}"/>
              </a:ext>
            </a:extLst>
          </p:cNvPr>
          <p:cNvSpPr/>
          <p:nvPr/>
        </p:nvSpPr>
        <p:spPr>
          <a:xfrm>
            <a:off x="3997842" y="4816550"/>
            <a:ext cx="3338623" cy="68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 speed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276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44D556-5336-4DBB-B130-3FDF1C9C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3" y="1636139"/>
            <a:ext cx="4614530" cy="2380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4DF988-E20F-4D37-BCF9-F913717E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10159"/>
            <a:ext cx="4931967" cy="2562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4DA144-A658-4D89-9060-9AC206423668}"/>
              </a:ext>
            </a:extLst>
          </p:cNvPr>
          <p:cNvSpPr txBox="1"/>
          <p:nvPr/>
        </p:nvSpPr>
        <p:spPr>
          <a:xfrm>
            <a:off x="5513097" y="2024511"/>
            <a:ext cx="6097772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000" dirty="0"/>
              <a:t>the largest section of respondent strongly agree or agree that user friendly websites impacts in taking decisions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645C1-D3D5-4253-BE24-0E39D02DAB3B}"/>
              </a:ext>
            </a:extLst>
          </p:cNvPr>
          <p:cNvSpPr txBox="1"/>
          <p:nvPr/>
        </p:nvSpPr>
        <p:spPr>
          <a:xfrm>
            <a:off x="340243" y="200562"/>
            <a:ext cx="8474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Friendliness of the </a:t>
            </a:r>
            <a:r>
              <a:rPr lang="en-IN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website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A4F3A-CB88-4BAF-904B-8FF34FF089FC}"/>
              </a:ext>
            </a:extLst>
          </p:cNvPr>
          <p:cNvSpPr txBox="1"/>
          <p:nvPr/>
        </p:nvSpPr>
        <p:spPr>
          <a:xfrm>
            <a:off x="1063256" y="4699591"/>
            <a:ext cx="304091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Amazon ,</a:t>
            </a:r>
            <a:r>
              <a:rPr lang="en-US" sz="2000" dirty="0" err="1"/>
              <a:t>flipkart,paytm</a:t>
            </a:r>
            <a:r>
              <a:rPr lang="en-US" sz="2000" dirty="0"/>
              <a:t> and </a:t>
            </a:r>
            <a:r>
              <a:rPr lang="en-US" sz="2000" dirty="0" err="1"/>
              <a:t>myntra</a:t>
            </a:r>
            <a:r>
              <a:rPr lang="en-US" sz="2000" dirty="0"/>
              <a:t> all are easy to use websites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82885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03E37-4277-4214-B965-F50C18C1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1228060"/>
            <a:ext cx="4588662" cy="2380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84CBE-D2BB-46E5-8D13-5553532C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40" y="4187322"/>
            <a:ext cx="10601631" cy="213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2C494-EBDC-4D30-89D6-ED0CA71A40D7}"/>
              </a:ext>
            </a:extLst>
          </p:cNvPr>
          <p:cNvSpPr txBox="1"/>
          <p:nvPr/>
        </p:nvSpPr>
        <p:spPr>
          <a:xfrm>
            <a:off x="233916" y="318977"/>
            <a:ext cx="1036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Ease of navigation </a:t>
            </a:r>
            <a:r>
              <a:rPr lang="en-US" sz="2400" dirty="0"/>
              <a:t>between pages, impacts the </a:t>
            </a:r>
            <a:r>
              <a:rPr lang="en-US" sz="2400" b="1" dirty="0"/>
              <a:t>user friendliness </a:t>
            </a:r>
            <a:r>
              <a:rPr lang="en-US" sz="2400" dirty="0"/>
              <a:t>of the website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2394A-D6A0-42C2-AD93-5B5E34FB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83" y="1601152"/>
            <a:ext cx="3743341" cy="21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6E534B-6F39-4F37-AEB4-1EE247AD3AE0}"/>
              </a:ext>
            </a:extLst>
          </p:cNvPr>
          <p:cNvSpPr/>
          <p:nvPr/>
        </p:nvSpPr>
        <p:spPr>
          <a:xfrm>
            <a:off x="723603" y="669922"/>
            <a:ext cx="4670612" cy="106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customer satisfaction increases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FCE03C-B77B-4826-BE52-B0183156CBA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950036" y="1501587"/>
            <a:ext cx="0" cy="350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CEAB08-6A73-49A9-A46D-82C33C6D0FF0}"/>
              </a:ext>
            </a:extLst>
          </p:cNvPr>
          <p:cNvSpPr/>
          <p:nvPr/>
        </p:nvSpPr>
        <p:spPr>
          <a:xfrm>
            <a:off x="825400" y="5004412"/>
            <a:ext cx="4249271" cy="1062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Then success of store increases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E89D1-E938-4865-B500-D21D207A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136" y="106267"/>
            <a:ext cx="3807429" cy="2974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50EA1-316A-4ED9-9D52-ECC0FD81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34" y="3777179"/>
            <a:ext cx="2843958" cy="28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66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0A19E-D130-41AE-885B-399A57BC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" y="202018"/>
            <a:ext cx="6517759" cy="34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90F1C-96C0-4644-A252-3D205A46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99" y="3684247"/>
            <a:ext cx="5940118" cy="3090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D09A91-537D-4F27-BAB1-A900FF6B1365}"/>
              </a:ext>
            </a:extLst>
          </p:cNvPr>
          <p:cNvSpPr txBox="1"/>
          <p:nvPr/>
        </p:nvSpPr>
        <p:spPr>
          <a:xfrm>
            <a:off x="6645349" y="723014"/>
            <a:ext cx="391278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Amazon takes most amount of time to get logged in due to promotions and sales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36E6C-FABE-48C8-82A4-9B182C44046F}"/>
              </a:ext>
            </a:extLst>
          </p:cNvPr>
          <p:cNvSpPr txBox="1"/>
          <p:nvPr/>
        </p:nvSpPr>
        <p:spPr>
          <a:xfrm>
            <a:off x="744279" y="4205243"/>
            <a:ext cx="2562447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Loading speed of amazon is fastest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85714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6FFF34-EA81-4CBB-B840-9938129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65" y="3040910"/>
            <a:ext cx="5314170" cy="329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47A35-E0FC-4C29-BD70-32A99F4C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479"/>
            <a:ext cx="4828953" cy="2855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0A247-C610-4BC1-8E2C-6DC6A0A5A05B}"/>
              </a:ext>
            </a:extLst>
          </p:cNvPr>
          <p:cNvSpPr txBox="1"/>
          <p:nvPr/>
        </p:nvSpPr>
        <p:spPr>
          <a:xfrm>
            <a:off x="6251944" y="552893"/>
            <a:ext cx="4093535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Longest time in displaying graphics and photos is amazon and </a:t>
            </a:r>
            <a:r>
              <a:rPr lang="en-US" sz="2400" dirty="0" err="1"/>
              <a:t>flipkart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70C75-6434-403D-AB29-3B5E5DE7B25A}"/>
              </a:ext>
            </a:extLst>
          </p:cNvPr>
          <p:cNvSpPr txBox="1"/>
          <p:nvPr/>
        </p:nvSpPr>
        <p:spPr>
          <a:xfrm>
            <a:off x="838200" y="3636335"/>
            <a:ext cx="3595577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Prices are declared late the most is </a:t>
            </a:r>
            <a:r>
              <a:rPr lang="en-US" sz="2400" dirty="0" err="1"/>
              <a:t>myntra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7101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A4D7B2-9933-4FCF-BE86-98282488D293}"/>
              </a:ext>
            </a:extLst>
          </p:cNvPr>
          <p:cNvSpPr txBox="1"/>
          <p:nvPr/>
        </p:nvSpPr>
        <p:spPr>
          <a:xfrm>
            <a:off x="465173" y="373544"/>
            <a:ext cx="8508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Flexibility in shopping online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0B3A9F-DEE1-4D61-89A4-394E1A79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83"/>
            <a:ext cx="11264010" cy="28000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3737AC-88D0-4E00-82B4-A98337882DE9}"/>
              </a:ext>
            </a:extLst>
          </p:cNvPr>
          <p:cNvSpPr txBox="1"/>
          <p:nvPr/>
        </p:nvSpPr>
        <p:spPr>
          <a:xfrm>
            <a:off x="3359888" y="4646428"/>
            <a:ext cx="377455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Flexibility is very important factor for decision making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38653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F71D-3CD3-4B3F-8AF1-28EC1346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96" y="99312"/>
            <a:ext cx="4180367" cy="868252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Payment methods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51965-02F5-42D6-8431-3F55CB0F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3" y="1288831"/>
            <a:ext cx="5166793" cy="2711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E1F87-DC9F-4A92-887E-098D11246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221" y="3185174"/>
            <a:ext cx="6071751" cy="29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683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4AFE3-0424-4839-BB8E-DB6986BC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298"/>
            <a:ext cx="11715421" cy="2981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5942B-21D9-4F4D-8384-7301B56A5E19}"/>
              </a:ext>
            </a:extLst>
          </p:cNvPr>
          <p:cNvSpPr txBox="1"/>
          <p:nvPr/>
        </p:nvSpPr>
        <p:spPr>
          <a:xfrm>
            <a:off x="2892056" y="4731488"/>
            <a:ext cx="595423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Amazon is the quickest for transactions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6790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7C584B-1D90-48EC-A089-17E082B2F629}"/>
              </a:ext>
            </a:extLst>
          </p:cNvPr>
          <p:cNvSpPr txBox="1"/>
          <p:nvPr/>
        </p:nvSpPr>
        <p:spPr>
          <a:xfrm>
            <a:off x="2799199" y="5331102"/>
            <a:ext cx="543040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Delivery speed is highest for Amazon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E1345-D5FA-4BEC-9B62-560EF9B9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6" y="1871330"/>
            <a:ext cx="12047686" cy="3021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79F57E-91C9-411B-9159-39C4B6D8F055}"/>
              </a:ext>
            </a:extLst>
          </p:cNvPr>
          <p:cNvSpPr txBox="1"/>
          <p:nvPr/>
        </p:nvSpPr>
        <p:spPr>
          <a:xfrm>
            <a:off x="744279" y="372140"/>
            <a:ext cx="440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Delivery Speed</a:t>
            </a:r>
            <a:endParaRPr lang="en-IN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898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088CC4-EA15-4EBE-8557-E5060924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060"/>
            <a:ext cx="9407984" cy="2567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F908D-D41D-4CF7-A437-8FF60ED05183}"/>
              </a:ext>
            </a:extLst>
          </p:cNvPr>
          <p:cNvSpPr txBox="1"/>
          <p:nvPr/>
        </p:nvSpPr>
        <p:spPr>
          <a:xfrm>
            <a:off x="231258" y="25396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Monetary savings/Net benefit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63E9A5-B680-46D4-9A3F-6237BDD9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963"/>
            <a:ext cx="2165497" cy="1405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496CF2-57E6-49FC-B953-CDEF4129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868" y="2881298"/>
            <a:ext cx="1702538" cy="1702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C2019E-3DE6-4F5D-BFDC-E6D566A22FAB}"/>
              </a:ext>
            </a:extLst>
          </p:cNvPr>
          <p:cNvSpPr txBox="1"/>
          <p:nvPr/>
        </p:nvSpPr>
        <p:spPr>
          <a:xfrm>
            <a:off x="1080975" y="5159571"/>
            <a:ext cx="9232605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000" dirty="0"/>
              <a:t>It is very significant to show similar products descriptions as more than 70% have agreed to it</a:t>
            </a:r>
          </a:p>
        </p:txBody>
      </p:sp>
    </p:spTree>
    <p:extLst>
      <p:ext uri="{BB962C8B-B14F-4D97-AF65-F5344CB8AC3E}">
        <p14:creationId xmlns:p14="http://schemas.microsoft.com/office/powerpoint/2010/main" val="2141994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4A303C-5C92-48E1-9AEA-AEDAC411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9" y="3769242"/>
            <a:ext cx="8584331" cy="2516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D9C5-55FD-4F65-81FD-E6912172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9" y="983936"/>
            <a:ext cx="7862136" cy="1983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3837F-B414-453A-8CCD-1343F2575DE1}"/>
              </a:ext>
            </a:extLst>
          </p:cNvPr>
          <p:cNvSpPr txBox="1"/>
          <p:nvPr/>
        </p:nvSpPr>
        <p:spPr>
          <a:xfrm>
            <a:off x="8537944" y="1449597"/>
            <a:ext cx="2828260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000" dirty="0" err="1"/>
              <a:t>Eventhough</a:t>
            </a:r>
            <a:r>
              <a:rPr lang="en-IN" sz="2000" dirty="0"/>
              <a:t> a large group of people are drawn towards online shopping through discounts and loyalty shopping, a large group of people are indifferent to it</a:t>
            </a:r>
          </a:p>
        </p:txBody>
      </p:sp>
    </p:spTree>
    <p:extLst>
      <p:ext uri="{BB962C8B-B14F-4D97-AF65-F5344CB8AC3E}">
        <p14:creationId xmlns:p14="http://schemas.microsoft.com/office/powerpoint/2010/main" val="922787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3DD70-31D2-487F-90A8-C78BC4B0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94943"/>
            <a:ext cx="11098174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72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A8BF-F9AB-4DAA-850B-20B6E92D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15" y="2326127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Thankyou.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Have a great day ahead.</a:t>
            </a:r>
          </a:p>
        </p:txBody>
      </p:sp>
    </p:spTree>
    <p:extLst>
      <p:ext uri="{BB962C8B-B14F-4D97-AF65-F5344CB8AC3E}">
        <p14:creationId xmlns:p14="http://schemas.microsoft.com/office/powerpoint/2010/main" val="200370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64A42-5CAF-4A3C-8EE6-C3376CDE83E9}"/>
              </a:ext>
            </a:extLst>
          </p:cNvPr>
          <p:cNvSpPr txBox="1"/>
          <p:nvPr/>
        </p:nvSpPr>
        <p:spPr>
          <a:xfrm>
            <a:off x="870333" y="440675"/>
            <a:ext cx="407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Respondents </a:t>
            </a:r>
            <a:endParaRPr lang="en-IN" sz="40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4288-B66E-4060-944E-171154C1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3" y="1484678"/>
            <a:ext cx="4302601" cy="170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E542D-F7E6-4D4D-9BDD-B7E9EEFE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8" y="3824219"/>
            <a:ext cx="5491547" cy="2375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AB09D-C787-425E-81BE-4AE89DF969D1}"/>
              </a:ext>
            </a:extLst>
          </p:cNvPr>
          <p:cNvSpPr txBox="1"/>
          <p:nvPr/>
        </p:nvSpPr>
        <p:spPr>
          <a:xfrm>
            <a:off x="6433851" y="1784733"/>
            <a:ext cx="394403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More number of female </a:t>
            </a:r>
            <a:r>
              <a:rPr lang="en-US" dirty="0" err="1"/>
              <a:t>respondents.They</a:t>
            </a:r>
            <a:r>
              <a:rPr lang="en-US" dirty="0"/>
              <a:t> consists 3/4th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6F2B0-1237-4EC7-AF9A-3F3E59B5B712}"/>
              </a:ext>
            </a:extLst>
          </p:cNvPr>
          <p:cNvSpPr txBox="1"/>
          <p:nvPr/>
        </p:nvSpPr>
        <p:spPr>
          <a:xfrm>
            <a:off x="6897882" y="3504973"/>
            <a:ext cx="3944038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Male have chosen all </a:t>
            </a:r>
            <a:r>
              <a:rPr lang="en-US" dirty="0" err="1"/>
              <a:t>flipkart,myntra,snaodeal</a:t>
            </a:r>
            <a:r>
              <a:rPr lang="en-US" dirty="0"/>
              <a:t> and </a:t>
            </a:r>
            <a:r>
              <a:rPr lang="en-US" dirty="0" err="1"/>
              <a:t>paytm</a:t>
            </a:r>
            <a:r>
              <a:rPr lang="en-US" dirty="0"/>
              <a:t> but not amazon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093F-F722-4C15-96EF-397AFE2A3B51}"/>
              </a:ext>
            </a:extLst>
          </p:cNvPr>
          <p:cNvSpPr txBox="1"/>
          <p:nvPr/>
        </p:nvSpPr>
        <p:spPr>
          <a:xfrm>
            <a:off x="6874525" y="5199961"/>
            <a:ext cx="394403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Whereas women have chosen all ranges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68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8BE82-4E0F-4421-8504-F77937095968}"/>
              </a:ext>
            </a:extLst>
          </p:cNvPr>
          <p:cNvSpPr txBox="1"/>
          <p:nvPr/>
        </p:nvSpPr>
        <p:spPr>
          <a:xfrm>
            <a:off x="616945" y="242371"/>
            <a:ext cx="399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B9130-969F-4644-BAA0-526D1601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5" y="1641515"/>
            <a:ext cx="5753735" cy="144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B5FE0-BA13-4338-A02F-C657D06FBB07}"/>
              </a:ext>
            </a:extLst>
          </p:cNvPr>
          <p:cNvSpPr txBox="1"/>
          <p:nvPr/>
        </p:nvSpPr>
        <p:spPr>
          <a:xfrm>
            <a:off x="7216048" y="2016086"/>
            <a:ext cx="360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respondents have been mostly been between 21-50years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EFF12-D5EA-40C7-9B20-58B2D631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9" y="3429000"/>
            <a:ext cx="5738772" cy="2416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32CC1-7D7B-44DB-BC17-3D0C3D92CC3A}"/>
              </a:ext>
            </a:extLst>
          </p:cNvPr>
          <p:cNvSpPr txBox="1"/>
          <p:nvPr/>
        </p:nvSpPr>
        <p:spPr>
          <a:xfrm>
            <a:off x="6896559" y="3922005"/>
            <a:ext cx="37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21-30years have not chosen </a:t>
            </a:r>
            <a:r>
              <a:rPr lang="en-IN" dirty="0" err="1"/>
              <a:t>snapdeal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7D341-AA8A-45E0-8882-A07976B2DE83}"/>
              </a:ext>
            </a:extLst>
          </p:cNvPr>
          <p:cNvSpPr txBox="1"/>
          <p:nvPr/>
        </p:nvSpPr>
        <p:spPr>
          <a:xfrm>
            <a:off x="7039778" y="4483865"/>
            <a:ext cx="33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41-50years like all of them</a:t>
            </a:r>
          </a:p>
        </p:txBody>
      </p:sp>
    </p:spTree>
    <p:extLst>
      <p:ext uri="{BB962C8B-B14F-4D97-AF65-F5344CB8AC3E}">
        <p14:creationId xmlns:p14="http://schemas.microsoft.com/office/powerpoint/2010/main" val="328383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F2D48A-7826-4035-8BFF-27CB5E63FEF0}"/>
              </a:ext>
            </a:extLst>
          </p:cNvPr>
          <p:cNvSpPr txBox="1"/>
          <p:nvPr/>
        </p:nvSpPr>
        <p:spPr>
          <a:xfrm>
            <a:off x="254000" y="325120"/>
            <a:ext cx="1107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Five major factors that contributed to the success of an e-commerce store have been identified as: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5DA52-0CE5-44AD-99AA-1178FF5241E5}"/>
              </a:ext>
            </a:extLst>
          </p:cNvPr>
          <p:cNvSpPr/>
          <p:nvPr/>
        </p:nvSpPr>
        <p:spPr>
          <a:xfrm>
            <a:off x="1161386" y="3405206"/>
            <a:ext cx="3596640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/>
              <a:t>service 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AF9CE5-F656-4A0E-B2C1-1647C9ACD043}"/>
              </a:ext>
            </a:extLst>
          </p:cNvPr>
          <p:cNvSpPr/>
          <p:nvPr/>
        </p:nvSpPr>
        <p:spPr>
          <a:xfrm>
            <a:off x="254000" y="1872109"/>
            <a:ext cx="3769360" cy="1087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/>
              <a:t>system quality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6A1E8-82B2-4CD0-B2A7-5CA9A382BB35}"/>
              </a:ext>
            </a:extLst>
          </p:cNvPr>
          <p:cNvSpPr/>
          <p:nvPr/>
        </p:nvSpPr>
        <p:spPr>
          <a:xfrm>
            <a:off x="7301454" y="1926468"/>
            <a:ext cx="4297680" cy="8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information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181B6-3B7E-46B6-9AE5-730B42C46E26}"/>
              </a:ext>
            </a:extLst>
          </p:cNvPr>
          <p:cNvSpPr/>
          <p:nvPr/>
        </p:nvSpPr>
        <p:spPr>
          <a:xfrm>
            <a:off x="5791200" y="3429000"/>
            <a:ext cx="4043680" cy="941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trust</a:t>
            </a:r>
            <a:endParaRPr lang="en-IN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A20C1-D416-4C9E-836F-D29CDF6C93F0}"/>
              </a:ext>
            </a:extLst>
          </p:cNvPr>
          <p:cNvSpPr/>
          <p:nvPr/>
        </p:nvSpPr>
        <p:spPr>
          <a:xfrm>
            <a:off x="3411398" y="5159872"/>
            <a:ext cx="4297680" cy="941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Net benefit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9183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D7D34-FA0E-4B47-9FC9-98F0248E7985}"/>
              </a:ext>
            </a:extLst>
          </p:cNvPr>
          <p:cNvSpPr txBox="1"/>
          <p:nvPr/>
        </p:nvSpPr>
        <p:spPr>
          <a:xfrm>
            <a:off x="1542361" y="1240188"/>
            <a:ext cx="984907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/>
              <a:t>The system quality</a:t>
            </a:r>
            <a:endParaRPr lang="en-IN" sz="8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733E4-3326-4BB8-8F8D-B7A5693C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7" y="4171262"/>
            <a:ext cx="28575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6E212-A449-4BAD-83FF-1612FE10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92" y="4171262"/>
            <a:ext cx="2847975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244D5-063F-4C38-BF6B-6C4CEDA3B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305" y="3564773"/>
            <a:ext cx="2372528" cy="23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941</Words>
  <Application>Microsoft Office PowerPoint</Application>
  <PresentationFormat>Widescreen</PresentationFormat>
  <Paragraphs>114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 between product information and gratification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Customer satisfaction increases, then these increases:</vt:lpstr>
      <vt:lpstr>PowerPoint Presentation</vt:lpstr>
      <vt:lpstr>HEDONIC VALUE</vt:lpstr>
      <vt:lpstr>Gratification</vt:lpstr>
      <vt:lpstr>PowerPoint Presentation</vt:lpstr>
      <vt:lpstr>PowerPoint Presentation</vt:lpstr>
      <vt:lpstr>Role</vt:lpstr>
      <vt:lpstr>Best Deal</vt:lpstr>
      <vt:lpstr>Social</vt:lpstr>
      <vt:lpstr>PowerPoint Presentation</vt:lpstr>
      <vt:lpstr>Adventure</vt:lpstr>
      <vt:lpstr>UTILITARIAN VALUES</vt:lpstr>
      <vt:lpstr>Product offers </vt:lpstr>
      <vt:lpstr>CONVINENCE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Payment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Thankyou.     Have a great day ahead.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Loyalty/Customer Retention and Repurchase Intention/Customer Activation </dc:title>
  <dc:creator>Aneesha B Soman</dc:creator>
  <cp:lastModifiedBy>Aneesha B Soman</cp:lastModifiedBy>
  <cp:revision>10</cp:revision>
  <dcterms:created xsi:type="dcterms:W3CDTF">2021-08-11T17:40:12Z</dcterms:created>
  <dcterms:modified xsi:type="dcterms:W3CDTF">2021-08-18T18:25:37Z</dcterms:modified>
</cp:coreProperties>
</file>